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95" r:id="rId3"/>
    <p:sldMasterId id="2147483706" r:id="rId4"/>
  </p:sldMasterIdLst>
  <p:notesMasterIdLst>
    <p:notesMasterId r:id="rId30"/>
  </p:notesMasterIdLst>
  <p:sldIdLst>
    <p:sldId id="885" r:id="rId5"/>
    <p:sldId id="973" r:id="rId6"/>
    <p:sldId id="951" r:id="rId7"/>
    <p:sldId id="952" r:id="rId8"/>
    <p:sldId id="961" r:id="rId9"/>
    <p:sldId id="968" r:id="rId10"/>
    <p:sldId id="971" r:id="rId11"/>
    <p:sldId id="974" r:id="rId12"/>
    <p:sldId id="969" r:id="rId13"/>
    <p:sldId id="970" r:id="rId14"/>
    <p:sldId id="964" r:id="rId15"/>
    <p:sldId id="963" r:id="rId16"/>
    <p:sldId id="972" r:id="rId17"/>
    <p:sldId id="965" r:id="rId18"/>
    <p:sldId id="983" r:id="rId19"/>
    <p:sldId id="975" r:id="rId20"/>
    <p:sldId id="976" r:id="rId21"/>
    <p:sldId id="977" r:id="rId22"/>
    <p:sldId id="978" r:id="rId23"/>
    <p:sldId id="979" r:id="rId24"/>
    <p:sldId id="980" r:id="rId25"/>
    <p:sldId id="981" r:id="rId26"/>
    <p:sldId id="982" r:id="rId27"/>
    <p:sldId id="955" r:id="rId28"/>
    <p:sldId id="947" r:id="rId2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86">
          <p15:clr>
            <a:srgbClr val="A4A3A4"/>
          </p15:clr>
        </p15:guide>
        <p15:guide id="2" pos="2884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44"/>
    <a:srgbClr val="88C63A"/>
    <a:srgbClr val="000000"/>
    <a:srgbClr val="C2E49C"/>
    <a:srgbClr val="FFFFFF"/>
    <a:srgbClr val="E1E1E1"/>
    <a:srgbClr val="E7F1F8"/>
    <a:srgbClr val="0065A6"/>
    <a:srgbClr val="CCFFCC"/>
    <a:srgbClr val="B5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82249" autoAdjust="0"/>
  </p:normalViewPr>
  <p:slideViewPr>
    <p:cSldViewPr>
      <p:cViewPr>
        <p:scale>
          <a:sx n="93" d="100"/>
          <a:sy n="93" d="100"/>
        </p:scale>
        <p:origin x="1552" y="248"/>
      </p:cViewPr>
      <p:guideLst>
        <p:guide orient="horz" pos="4086"/>
        <p:guide pos="2884"/>
        <p:guide orient="horz" pos="406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33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43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946754-3D0C-422C-86F8-8E4B40F44C29}" type="datetimeFigureOut">
              <a:rPr lang="zh-CN" altLang="en-US" smtClean="0"/>
              <a:t>2018/1/10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18962F-CC90-44B1-8819-5355302C2D1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347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 txBox="1">
            <a:spLocks noGrp="1" noChangeArrowheads="1"/>
          </p:cNvSpPr>
          <p:nvPr/>
        </p:nvSpPr>
        <p:spPr bwMode="auto">
          <a:xfrm>
            <a:off x="3851275" y="9431258"/>
            <a:ext cx="2946400" cy="496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D7965F1-DF56-4C7C-AF76-0B7E4A84D940}" type="slidenum">
              <a:rPr kumimoji="0" lang="en-US" altLang="zh-CN" sz="1200" b="1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zh-CN" sz="1200" b="1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zh-CN" dirty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401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整体工作情况概览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整体计划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最近完成工作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下一步工作计划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962F-CC90-44B1-8819-5355302C2D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385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整体工作情况概览</a:t>
            </a:r>
            <a:endParaRPr kumimoji="1" lang="en-US" altLang="zh-CN" dirty="0" smtClean="0"/>
          </a:p>
          <a:p>
            <a:r>
              <a:rPr kumimoji="1" lang="zh-CN" altLang="en-US" dirty="0" smtClean="0"/>
              <a:t>整体计划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最近完成工作</a:t>
            </a:r>
            <a:endParaRPr kumimoji="1" lang="en-US" altLang="zh-CN" dirty="0" smtClean="0"/>
          </a:p>
          <a:p>
            <a:r>
              <a:rPr kumimoji="1" lang="zh-CN" altLang="en-US" dirty="0" smtClean="0"/>
              <a:t>下一步工作计划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18962F-CC90-44B1-8819-5355302C2D1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066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e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9A2602-1CB6-43A4-9DE9-1592EB05061C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EF5659-1AF7-4714-BFED-434B58622DB5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349250"/>
            <a:ext cx="2141537" cy="5746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349250"/>
            <a:ext cx="6275388" cy="5746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1D52D9-E908-468B-B0A1-867D5B097BBF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N_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5616" y="2060848"/>
            <a:ext cx="7237413" cy="552450"/>
          </a:xfrm>
        </p:spPr>
        <p:txBody>
          <a:bodyPr/>
          <a:lstStyle>
            <a:lvl1pPr algn="ctr">
              <a:defRPr sz="4000">
                <a:solidFill>
                  <a:srgbClr val="0065A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852738"/>
            <a:ext cx="4248150" cy="334962"/>
          </a:xfrm>
          <a:prstGeom prst="rect">
            <a:avLst/>
          </a:prstGeom>
        </p:spPr>
        <p:txBody>
          <a:bodyPr/>
          <a:lstStyle>
            <a:lvl1pPr>
              <a:defRPr sz="2000">
                <a:ea typeface="黑体" panose="02010609060101010101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 panose="020B0604020202020204"/>
              </a:rPr>
              <a:t>‹#›</a:t>
            </a:fld>
            <a:endParaRPr lang="en-US" altLang="zh-CN" sz="1400" b="1" dirty="0">
              <a:solidFill>
                <a:srgbClr val="0065A6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 panose="020B0604020202020204"/>
              </a:rPr>
              <a:t>‹#›</a:t>
            </a:fld>
            <a:endParaRPr lang="en-US" altLang="zh-CN" sz="1400" b="1" dirty="0">
              <a:solidFill>
                <a:srgbClr val="0065A6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 panose="020B0604020202020204"/>
              </a:rPr>
              <a:t>‹#›</a:t>
            </a:fld>
            <a:endParaRPr lang="en-US" altLang="zh-CN" sz="1400" b="1" dirty="0">
              <a:solidFill>
                <a:srgbClr val="0065A6"/>
              </a:solidFill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272DA1-1299-4083-87E0-5C7B4CEA1099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lIns="91435" tIns="45717" rIns="91435" bIns="4571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EC895-76F4-4C35-BD62-549BCACBEC66}" type="slidenum">
              <a:rPr lang="en-US" altLang="zh-CN">
                <a:solidFill>
                  <a:srgbClr val="808080"/>
                </a:solidFill>
              </a:rPr>
              <a:t>‹#›</a:t>
            </a:fld>
            <a:endParaRPr lang="en-US" altLang="zh-CN" sz="1400" dirty="0">
              <a:solidFill>
                <a:srgbClr val="808080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 lIns="91435" tIns="45717" rIns="91435" bIns="45717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F1A140-B3DE-4863-B3B1-4AD4648CCFDD}" type="datetime2">
              <a:rPr lang="en-US" altLang="zh-CN" smtClean="0">
                <a:solidFill>
                  <a:srgbClr val="808080"/>
                </a:solidFill>
              </a:rPr>
              <a:t>Wednesday, January 10, 2018</a:t>
            </a:fld>
            <a:endParaRPr lang="en-US" altLang="zh-CN" dirty="0">
              <a:solidFill>
                <a:srgbClr val="80808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 lIns="91435" tIns="45717" rIns="91435" bIns="45717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3E76A-C1A6-4EA0-B3B2-80554E3BA5B4}" type="slidenum">
              <a:rPr lang="en-US" altLang="zh-CN">
                <a:solidFill>
                  <a:srgbClr val="808080"/>
                </a:solidFill>
              </a:rPr>
              <a:t>‹#›</a:t>
            </a:fld>
            <a:endParaRPr lang="en-US" altLang="zh-CN" sz="1250" dirty="0">
              <a:solidFill>
                <a:srgbClr val="80808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ENN_pp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115616" y="2060848"/>
            <a:ext cx="7237413" cy="552450"/>
          </a:xfrm>
        </p:spPr>
        <p:txBody>
          <a:bodyPr/>
          <a:lstStyle>
            <a:lvl1pPr algn="ctr">
              <a:defRPr sz="4000">
                <a:solidFill>
                  <a:srgbClr val="0065A6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547813" y="2852738"/>
            <a:ext cx="4248150" cy="334962"/>
          </a:xfrm>
          <a:prstGeom prst="rect">
            <a:avLst/>
          </a:prstGeom>
        </p:spPr>
        <p:txBody>
          <a:bodyPr/>
          <a:lstStyle>
            <a:lvl1pPr>
              <a:defRPr sz="2000">
                <a:ea typeface="黑体" panose="02010609060101010101" pitchFamily="2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86879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 sz="1400" b="1" dirty="0">
              <a:solidFill>
                <a:srgbClr val="0065A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371317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7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 sz="1400" b="1" dirty="0">
              <a:solidFill>
                <a:srgbClr val="0065A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1888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6"/>
          <p:cNvSpPr>
            <a:spLocks noGrp="1"/>
          </p:cNvSpPr>
          <p:nvPr>
            <p:ph type="sldNum" sz="quarter" idx="10"/>
          </p:nvPr>
        </p:nvSpPr>
        <p:spPr>
          <a:xfrm>
            <a:off x="8460432" y="6553149"/>
            <a:ext cx="648072" cy="33223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  <a:latin typeface="Arial"/>
              </a:rPr>
              <a:pPr>
                <a:defRPr/>
              </a:pPr>
              <a:t>‹#›</a:t>
            </a:fld>
            <a:endParaRPr lang="en-US" altLang="zh-CN" sz="1400" b="1" dirty="0">
              <a:solidFill>
                <a:srgbClr val="0065A6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4339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42537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32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8093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276872"/>
            <a:ext cx="6840760" cy="1512317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4445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700CED-B695-4BED-9B7C-C10855CF3ABB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lIns="91435" tIns="45717" rIns="91435" bIns="45717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3EC895-76F4-4C35-BD62-549BCACBEC66}" type="slidenum">
              <a:rPr lang="en-US" altLang="zh-CN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zh-CN" sz="1400">
              <a:solidFill>
                <a:srgbClr val="808080"/>
              </a:solidFill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1"/>
          </p:nvPr>
        </p:nvSpPr>
        <p:spPr/>
        <p:txBody>
          <a:bodyPr lIns="91435" tIns="45717" rIns="91435" bIns="45717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81F1A140-B3DE-4863-B3B1-4AD4648CCFDD}" type="datetime2">
              <a:rPr lang="en-US" altLang="zh-CN" smtClean="0">
                <a:solidFill>
                  <a:srgbClr val="808080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Wednesday, January 10, 2018</a:t>
            </a:fld>
            <a:endParaRPr lang="en-US" altLang="zh-CN">
              <a:solidFill>
                <a:srgbClr val="80808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 lIns="91435" tIns="45717" rIns="91435" bIns="45717"/>
          <a:lstStyle>
            <a:lvl1pPr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704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="" xmlns:a16="http://schemas.microsoft.com/office/drawing/2014/main" id="{8BDE8946-58DA-41CC-A50B-5D1943E3154D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73E76A-C1A6-4EA0-B3B2-80554E3BA5B4}" type="slidenum">
              <a:rPr lang="en-US" altLang="zh-CN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 altLang="zh-CN" sz="125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54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A25C086-ECC3-4AC0-B578-434A9AFF626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03260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453015-7A79-4D42-903B-C850D7356814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6565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C5B3932-C36F-4506-9EAA-0EFB1A308719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208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052513"/>
            <a:ext cx="4208463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3" y="1052513"/>
            <a:ext cx="4208462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63ACC88-B20B-4356-B6ED-F7ED92E323A5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126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746DA5-532E-4B64-ABC6-E93BCF0A754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6185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D4B28B8-4235-4BFC-9334-D3EA9E5A7132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65154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42A495B-EFAE-4EFD-B8EC-FC6F6F73D1D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5456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510FB0-74F8-483F-B8D7-583E128B8890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50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1052517"/>
            <a:ext cx="4208463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84715" y="1052517"/>
            <a:ext cx="4208462" cy="50434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79E816-59E6-4024-9D3A-87742F0BC254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6C66684-CB6C-4A39-826F-C5AD61DA6988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0462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2ACAF5B-AEC7-4FF5-A4AC-5AC5E1F298D6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069637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51638" y="349250"/>
            <a:ext cx="2141537" cy="57467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23850" y="349250"/>
            <a:ext cx="6275388" cy="57467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8F2D8EE-1C9B-4379-ACB0-4B5EBFC752FA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186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19B7DD-DB39-4B78-928E-47076A5AF660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FBCFAF-77F3-4659-ABE2-4A078FF7F83D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53AB6-9E3C-4801-9EB5-010F2D90633A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E51D5-0C2E-4C4B-A660-340FCB4EBEA6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4336B-B288-4735-9878-C895528DB585}" type="slidenum">
              <a:rPr lang="en-US" altLang="zh-CN"/>
              <a:t>‹#›</a:t>
            </a:fld>
            <a:endParaRPr lang="en-US" altLang="zh-CN" sz="1400" b="0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4.xml"/><Relationship Id="rId13" Type="http://schemas.openxmlformats.org/officeDocument/2006/relationships/image" Target="../media/image3.jpe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4008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600" b="1">
                <a:solidFill>
                  <a:srgbClr val="0065A6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6508F5-DC6F-47EC-972E-E0376868FE48}" type="slidenum">
              <a:rPr lang="en-US" altLang="zh-CN"/>
              <a:t>‹#›</a:t>
            </a:fld>
            <a:endParaRPr lang="en-US" altLang="zh-CN" sz="1400" dirty="0"/>
          </a:p>
        </p:txBody>
      </p:sp>
      <p:pic>
        <p:nvPicPr>
          <p:cNvPr id="3075" name="Picture 8" descr="2a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8400"/>
            <a:ext cx="6553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3" y="349252"/>
            <a:ext cx="85693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3" y="1052517"/>
            <a:ext cx="856932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580063" y="6273800"/>
            <a:ext cx="2493962" cy="47625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1">
                <a:solidFill>
                  <a:srgbClr val="0065A6"/>
                </a:solidFill>
                <a:latin typeface="+mn-lt"/>
                <a:ea typeface="宋体" panose="02010600030101010101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dirty="0"/>
          </a:p>
        </p:txBody>
      </p:sp>
      <p:sp>
        <p:nvSpPr>
          <p:cNvPr id="3079" name="Rectangle 11"/>
          <p:cNvSpPr>
            <a:spLocks noChangeArrowheads="1"/>
          </p:cNvSpPr>
          <p:nvPr/>
        </p:nvSpPr>
        <p:spPr bwMode="auto">
          <a:xfrm>
            <a:off x="8610600" y="1905000"/>
            <a:ext cx="5334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65A6"/>
              </a:solidFill>
              <a:latin typeface="Arial" panose="020B0604020202020204" pitchFamily="34" charset="0"/>
            </a:endParaRPr>
          </a:p>
        </p:txBody>
      </p:sp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298452" y="908050"/>
            <a:ext cx="8637588" cy="65088"/>
          </a:xfrm>
          <a:prstGeom prst="rect">
            <a:avLst/>
          </a:prstGeom>
          <a:solidFill>
            <a:srgbClr val="88C6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b="1">
              <a:solidFill>
                <a:srgbClr val="0065A6"/>
              </a:solidFill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黑体" panose="0201060906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rgbClr val="0065A6"/>
          </a:solidFill>
          <a:latin typeface="+mn-lt"/>
          <a:ea typeface="+mn-ea"/>
          <a:cs typeface="+mn-cs"/>
        </a:defRPr>
      </a:lvl1pPr>
      <a:lvl2pPr marL="828675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65A6"/>
          </a:solidFill>
          <a:latin typeface="+mn-lt"/>
          <a:ea typeface="+mn-ea"/>
        </a:defRPr>
      </a:lvl2pPr>
      <a:lvl3pPr marL="123698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+mn-ea"/>
        </a:defRPr>
      </a:lvl3pPr>
      <a:lvl4pPr marL="16446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5A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73100" y="349250"/>
            <a:ext cx="79375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10600" y="1905000"/>
            <a:ext cx="533400" cy="685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80808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762000" y="914400"/>
            <a:ext cx="76200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808080"/>
              </a:solidFill>
            </a:endParaRPr>
          </a:p>
        </p:txBody>
      </p:sp>
      <p:sp>
        <p:nvSpPr>
          <p:cNvPr id="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648072" cy="33223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</a:rPr>
              <a:t>‹#›</a:t>
            </a:fld>
            <a:endParaRPr lang="en-US" altLang="zh-CN" sz="1400" b="1" dirty="0">
              <a:solidFill>
                <a:srgbClr val="0065A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+mn-ea"/>
          <a:cs typeface="+mn-cs"/>
        </a:defRPr>
      </a:lvl1pPr>
      <a:lvl2pPr marL="828675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65A6"/>
          </a:solidFill>
          <a:latin typeface="+mn-lt"/>
          <a:ea typeface="+mn-ea"/>
        </a:defRPr>
      </a:lvl2pPr>
      <a:lvl3pPr marL="123698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+mn-ea"/>
        </a:defRPr>
      </a:lvl3pPr>
      <a:lvl4pPr marL="16446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5A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73100" y="349250"/>
            <a:ext cx="7937500" cy="63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8610600" y="1905000"/>
            <a:ext cx="533400" cy="685800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808080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762000" y="914400"/>
            <a:ext cx="7620000" cy="7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808080"/>
              </a:solidFill>
            </a:endParaRPr>
          </a:p>
        </p:txBody>
      </p:sp>
      <p:sp>
        <p:nvSpPr>
          <p:cNvPr id="7" name="灯片编号占位符 16"/>
          <p:cNvSpPr>
            <a:spLocks noGrp="1"/>
          </p:cNvSpPr>
          <p:nvPr>
            <p:ph type="sldNum" sz="quarter" idx="4"/>
          </p:nvPr>
        </p:nvSpPr>
        <p:spPr>
          <a:xfrm>
            <a:off x="8460432" y="6525344"/>
            <a:ext cx="648072" cy="33223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30CB3EA-4D25-4F63-B575-7AB0EAFAAAF7}" type="slidenum">
              <a:rPr lang="en-US" altLang="zh-CN" b="1" smtClean="0">
                <a:solidFill>
                  <a:srgbClr val="0065A6"/>
                </a:solidFill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zh-CN" sz="1400" b="1" dirty="0">
              <a:solidFill>
                <a:srgbClr val="0065A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062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黑体" panose="02010609060101010101" pitchFamily="2" charset="-122"/>
          <a:ea typeface="黑体" panose="0201060906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+mn-ea"/>
          <a:cs typeface="+mn-cs"/>
        </a:defRPr>
      </a:lvl1pPr>
      <a:lvl2pPr marL="828675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65A6"/>
          </a:solidFill>
          <a:latin typeface="+mn-lt"/>
          <a:ea typeface="+mn-ea"/>
        </a:defRPr>
      </a:lvl2pPr>
      <a:lvl3pPr marL="123698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+mn-ea"/>
        </a:defRPr>
      </a:lvl3pPr>
      <a:lvl4pPr marL="16446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5A6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4" descr="ENN_ppt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349250"/>
            <a:ext cx="85693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052513"/>
            <a:ext cx="8569325" cy="5043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1757B9E-08FB-41B6-9D1C-CF180355504F}" type="slidenum"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5748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宋体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4"/>
        </a:buBlip>
        <a:defRPr sz="2400">
          <a:solidFill>
            <a:srgbClr val="0065A6"/>
          </a:solidFill>
          <a:latin typeface="+mn-lt"/>
          <a:ea typeface="宋体" charset="-122"/>
          <a:cs typeface="+mn-cs"/>
        </a:defRPr>
      </a:lvl1pPr>
      <a:lvl2pPr marL="828675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65A6"/>
          </a:solidFill>
          <a:latin typeface="+mn-lt"/>
          <a:ea typeface="宋体" charset="-122"/>
        </a:defRPr>
      </a:lvl2pPr>
      <a:lvl3pPr marL="1236663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5A6"/>
          </a:solidFill>
          <a:latin typeface="+mn-lt"/>
          <a:ea typeface="宋体" charset="-122"/>
        </a:defRPr>
      </a:lvl3pPr>
      <a:lvl4pPr marL="164465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0065A6"/>
          </a:solidFill>
          <a:latin typeface="+mn-lt"/>
          <a:ea typeface="宋体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宋体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400">
          <a:solidFill>
            <a:srgbClr val="0065A6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nsole.enncloud.cn/LFRZ1/instances/" TargetMode="External"/><Relationship Id="rId4" Type="http://schemas.openxmlformats.org/officeDocument/2006/relationships/hyperlink" Target="https://paas.enncloud.cn/app_manage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://confluence.ennew.ai/pages/viewpage.action?pageId=14680260" TargetMode="External"/><Relationship Id="rId7" Type="http://schemas.openxmlformats.org/officeDocument/2006/relationships/image" Target="../media/image17.jpg"/><Relationship Id="rId8" Type="http://schemas.openxmlformats.org/officeDocument/2006/relationships/image" Target="../media/image18.jpg"/><Relationship Id="rId9" Type="http://schemas.openxmlformats.org/officeDocument/2006/relationships/hyperlink" Target="http://source.enncloud.cn/iComeTeam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../../e%E5%9F%8Ee%E5%AE%B6%E8%A7%84%E5%88%99%E6%A8%A1%E6%9D%BF/%E7%AE%A1%E7%90%86%E9%87%8D%E6%9E%84%E5%8F%8AiCome%E6%B3%9B%E8%83%BD%E8%A7%84%E5%88%99%E5%8F%8A%E6%A8%A1%E6%9D%BF20180103V3(1).xlsx" TargetMode="External"/><Relationship Id="rId3" Type="http://schemas.openxmlformats.org/officeDocument/2006/relationships/image" Target="../media/image19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../../e%E5%9F%8Ee%E5%AE%B6%E8%A7%84%E5%88%99%E6%A8%A1%E6%9D%BF/%E5%9F%8E%E5%B8%82%E5%85%AC%E5%8F%B8%E5%8F%8A%E6%9C%8D%E5%8A%A1%E7%AB%99%E5%85%B3%E6%B3%A8%E6%8C%87%E6%A0%87%E5%8F%8A%E9%A2%84%E8%AD%A60110.xlsx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../../e%E5%9F%8Ee%E5%AE%B6%E8%A7%84%E5%88%99%E6%A8%A1%E6%9D%BF/%E6%B3%9B%E8%83%BD%E4%B8%9A%E5%8A%A1%E5%85%B3%E6%B3%A8%E6%8C%87%E6%A0%87%E5%8F%8A%E9%A2%84%E8%AD%A620180110.xlsx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ext Box 2"/>
          <p:cNvSpPr txBox="1">
            <a:spLocks noChangeArrowheads="1"/>
          </p:cNvSpPr>
          <p:nvPr/>
        </p:nvSpPr>
        <p:spPr bwMode="auto">
          <a:xfrm>
            <a:off x="1331640" y="2433662"/>
            <a:ext cx="652022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iCome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黑体" pitchFamily="49" charset="-122"/>
                <a:ea typeface="黑体" pitchFamily="49" charset="-122"/>
              </a:rPr>
              <a:t>项目进展沟通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5364088" y="5661248"/>
            <a:ext cx="266479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二○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一八年</a:t>
            </a:r>
            <a:r>
              <a:rPr lang="zh-CN" altLang="en-US" dirty="0" smtClean="0">
                <a:ea typeface="黑体" pitchFamily="49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65A6"/>
                </a:solidFill>
                <a:effectLst/>
                <a:uLnTx/>
                <a:uFillTx/>
                <a:latin typeface="Arial" pitchFamily="34" charset="0"/>
                <a:ea typeface="黑体" pitchFamily="49" charset="-122"/>
                <a:cs typeface="+mn-cs"/>
              </a:rPr>
              <a:t>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0065A6"/>
              </a:solidFill>
              <a:effectLst/>
              <a:uLnTx/>
              <a:uFillTx/>
              <a:latin typeface="Arial" pitchFamily="34" charset="0"/>
              <a:ea typeface="黑体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0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10</a:t>
            </a:fld>
            <a:endParaRPr lang="en-US" altLang="zh-CN" sz="1400" b="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产品蓝图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87" y="1074651"/>
            <a:ext cx="8388424" cy="330691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952938" y="447618"/>
            <a:ext cx="22188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我的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InfoMap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8" y="4498640"/>
            <a:ext cx="1672179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1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11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系统架构设计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图片 2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4503"/>
            <a:ext cx="9144000" cy="496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29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12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系统技术栈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932"/>
            <a:ext cx="9144000" cy="5123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755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13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数据</a:t>
            </a:r>
            <a:r>
              <a:rPr lang="zh-CN" altLang="en-US" dirty="0"/>
              <a:t>对象关系图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9144000" cy="53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669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14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技术相关工作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45" y="1772817"/>
            <a:ext cx="3794099" cy="220737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1520" y="1018570"/>
            <a:ext cx="4370164" cy="68223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系统环境搭建：</a:t>
            </a:r>
            <a:endParaRPr kumimoji="1" lang="en-US" altLang="zh-CN" sz="16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 smtClean="0">
                <a:hlinkClick r:id="rId3"/>
              </a:rPr>
              <a:t>http</a:t>
            </a:r>
            <a:r>
              <a:rPr lang="en-US" altLang="zh-CN" sz="1400" dirty="0">
                <a:hlinkClick r:id="rId3"/>
              </a:rPr>
              <a:t>://console.enncloud.cn/LFRZ1/instances/</a:t>
            </a: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34284" y="1000400"/>
            <a:ext cx="4370164" cy="68223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服务：</a:t>
            </a:r>
            <a:endParaRPr kumimoji="1" lang="en-US" altLang="zh-CN" sz="16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>
                <a:hlinkClick r:id="rId4"/>
              </a:rPr>
              <a:t>https://paas.enncloud.cn/app_manage</a:t>
            </a: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761" y="1745794"/>
            <a:ext cx="4430912" cy="22614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1520" y="4035648"/>
            <a:ext cx="3982764" cy="97719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接口设计：</a:t>
            </a:r>
            <a:endParaRPr kumimoji="1" lang="en-US" altLang="zh-CN" sz="16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>
                <a:hlinkClick r:id="rId6"/>
              </a:rPr>
              <a:t>http://confluence.ennew.ai/pages/viewpage.action?pageId=14680260</a:t>
            </a: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4" y="4687141"/>
            <a:ext cx="3823270" cy="20306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220" y="4585018"/>
            <a:ext cx="4815993" cy="223488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177420" y="4035648"/>
            <a:ext cx="4370164" cy="68223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zh-CN" altLang="en-US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项目工程：</a:t>
            </a:r>
            <a:endParaRPr kumimoji="1" lang="en-US" altLang="zh-CN" sz="16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lang="en-US" altLang="zh-CN" sz="1400" dirty="0">
                <a:hlinkClick r:id="rId9"/>
              </a:rPr>
              <a:t>http://source.enncloud.cn/iComeTeam</a:t>
            </a: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35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15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1268760"/>
            <a:ext cx="7346504" cy="175432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fontAlgn="ctr"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lvl="1" indent="-285750" fontAlgn="ctr">
              <a:buFont typeface="Wingdings" charset="2"/>
              <a:buChar char="Ø"/>
              <a:defRPr b="1"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业务</a:t>
            </a:r>
            <a:r>
              <a:rPr lang="zh-CN" altLang="en-US" sz="2400" dirty="0"/>
              <a:t>执行规则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固化到产品设计中</a:t>
            </a:r>
            <a:endParaRPr lang="en-US" altLang="zh-CN" sz="2400" dirty="0" smtClean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算法</a:t>
            </a:r>
            <a:r>
              <a:rPr lang="zh-CN" altLang="en-US" sz="2400" dirty="0"/>
              <a:t>规则</a:t>
            </a:r>
            <a:r>
              <a:rPr lang="en-US" altLang="zh-CN" sz="2400" dirty="0"/>
              <a:t>——</a:t>
            </a:r>
            <a:r>
              <a:rPr lang="zh-CN" altLang="en-US" sz="2400" dirty="0"/>
              <a:t>模型化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编制</a:t>
            </a:r>
            <a:r>
              <a:rPr lang="zh-CN" altLang="en-US" sz="2400" dirty="0"/>
              <a:t>说明规则</a:t>
            </a:r>
            <a:r>
              <a:rPr lang="en-US" altLang="zh-CN" sz="2400" dirty="0"/>
              <a:t>——</a:t>
            </a:r>
            <a:r>
              <a:rPr lang="zh-CN" altLang="en-US" sz="2400" dirty="0"/>
              <a:t>模板</a:t>
            </a:r>
            <a:r>
              <a:rPr lang="zh-CN" altLang="en-US" sz="2400" dirty="0" smtClean="0"/>
              <a:t>化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22441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16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16136" y="908720"/>
            <a:ext cx="7346504" cy="64633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fontAlgn="ctr"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lvl="1" indent="-285750" fontAlgn="ctr">
              <a:buFont typeface="Wingdings" charset="2"/>
              <a:buChar char="Ø"/>
              <a:defRPr b="1"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业务</a:t>
            </a:r>
            <a:r>
              <a:rPr lang="zh-CN" altLang="en-US" sz="2400" dirty="0"/>
              <a:t>执行规则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固化到产品设计中</a:t>
            </a:r>
            <a:endParaRPr lang="en-US" altLang="zh-CN" sz="2400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493811" y="1772816"/>
          <a:ext cx="8280077" cy="454152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1511324"/>
                <a:gridCol w="2160240"/>
                <a:gridCol w="1008112"/>
                <a:gridCol w="3600401"/>
              </a:tblGrid>
              <a:tr h="3015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阶段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规则名称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完成情况</a:t>
                      </a:r>
                      <a:endParaRPr lang="zh-CN" altLang="en-US" sz="16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微软雅黑" pitchFamily="34" charset="-122"/>
                          <a:ea typeface="微软雅黑" pitchFamily="34" charset="-122"/>
                        </a:rPr>
                        <a:t>规则植入系统</a:t>
                      </a:r>
                      <a:endParaRPr lang="zh-CN" altLang="en-US" sz="16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01500">
                <a:tc rowSpan="6"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endParaRPr lang="en-US" altLang="zh-CN" sz="1400" kern="1200" dirty="0" smtClean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zh-CN" altLang="en-US" sz="1400" kern="1200" dirty="0" smtClean="0">
                          <a:solidFill>
                            <a:schemeClr val="tx1"/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战略共识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代理人选择规则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预设常用代理人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战投人随需拉动、调整代理人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01500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投标人选择规则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发标人根据需求选择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01500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kern="1200" dirty="0" smtClean="0">
                          <a:latin typeface="微软雅黑" pitchFamily="34" charset="-122"/>
                          <a:ea typeface="微软雅黑" pitchFamily="34" charset="-122"/>
                        </a:rPr>
                        <a:t>竞标规则</a:t>
                      </a:r>
                      <a:endParaRPr lang="zh-CN" altLang="en-US" sz="1400" kern="1200" dirty="0">
                        <a:solidFill>
                          <a:schemeClr val="dk1"/>
                        </a:solidFill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设置接受投标邀请时间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设置提交商业计划书截止时间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01500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评标规则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单一投标人：评价商业计划书是否通过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多个投标人：专家推荐一个中标人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01500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确定中标人规则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战投人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决策团队依据专家评标结果确定</a:t>
                      </a:r>
                      <a:r>
                        <a:rPr lang="zh-CN" altLang="en-US" sz="14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中标人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01500">
                <a:tc vMerge="1"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三共签署规则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发标人与中标人在三共备忘录上电子签名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01500">
                <a:tc rowSpan="2">
                  <a:txBody>
                    <a:bodyPr/>
                    <a:lstStyle/>
                    <a:p>
                      <a:pPr algn="ctr"/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注资、组队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自驱组织注册规则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进行中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0150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组建团队规则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进行中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015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经营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经营风险处理规则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进行中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01500">
                <a:tc rowSpan="2">
                  <a:txBody>
                    <a:bodyPr/>
                    <a:lstStyle/>
                    <a:p>
                      <a:pPr algn="ctr"/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价值分享、退出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价值分配规则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进行中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01500"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退出规则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进行中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765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17</a:t>
            </a:fld>
            <a:endParaRPr lang="en-US" altLang="zh-CN" sz="1400" b="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39552" y="908720"/>
            <a:ext cx="7346504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fontAlgn="ctr"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lvl="1" indent="-285750" fontAlgn="ctr">
              <a:buFont typeface="Wingdings" charset="2"/>
              <a:buChar char="Ø"/>
              <a:defRPr b="1"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算法规则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模型化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 smtClean="0"/>
              <a:t>价值分享规则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19572" y="2276872"/>
          <a:ext cx="7452829" cy="1391850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6005"/>
                <a:gridCol w="710742"/>
                <a:gridCol w="752811"/>
                <a:gridCol w="828091"/>
                <a:gridCol w="1229211"/>
                <a:gridCol w="1147133"/>
                <a:gridCol w="1688836"/>
              </a:tblGrid>
              <a:tr h="234080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6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6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6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家自驱分享规则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34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战略目标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自驱目标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实际完成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自驱分享比例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自驱分享额度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340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单位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340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经营利润</a:t>
                      </a: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万元</a:t>
                      </a: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C1(A&lt;C1≤B)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20%</a:t>
                      </a:r>
                      <a:endParaRPr lang="en-US" altLang="zh-CN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(C1-A)*20%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34080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C2(B&lt;C2)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30%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(B-A)*20%+(C2-B)*30%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755575" y="4005064"/>
          <a:ext cx="7416825" cy="2236445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090710"/>
                <a:gridCol w="707308"/>
                <a:gridCol w="749174"/>
                <a:gridCol w="824091"/>
                <a:gridCol w="1223273"/>
                <a:gridCol w="1269008"/>
                <a:gridCol w="1553261"/>
              </a:tblGrid>
              <a:tr h="63558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泛能业务分享规则（暂定）</a:t>
                      </a:r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200" b="1" i="0" u="none" strike="noStrike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等线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</a:tr>
              <a:tr h="2583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战略目标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自驱目标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实际完成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尽责分享额度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分享</a:t>
                      </a:r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额度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583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单位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尽责分享包</a:t>
                      </a:r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金额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583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经营利润</a:t>
                      </a: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万元</a:t>
                      </a:r>
                    </a:p>
                    <a:p>
                      <a:pPr algn="ctr" fontAlgn="ctr"/>
                      <a:r>
                        <a:rPr lang="zh-CN" alt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　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 (C/A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&lt;75%</a:t>
                      </a:r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</a:t>
                      </a:r>
                      <a:endParaRPr lang="en-US" altLang="zh-CN" sz="14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D</a:t>
                      </a:r>
                      <a:r>
                        <a:rPr lang="zh-CN" altLang="en-US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*</a:t>
                      </a:r>
                      <a:r>
                        <a:rPr lang="en-US" altLang="zh-CN" sz="14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60%</a:t>
                      </a:r>
                      <a:endParaRPr lang="en-US" sz="14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b"/>
                </a:tc>
              </a:tr>
              <a:tr h="481384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(75%≤C/A&lt;100%</a:t>
                      </a:r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D*C/A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90551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C(A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&lt;C&lt;B</a:t>
                      </a:r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D*(1+(C-A)/A)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  <a:tr h="290551"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A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B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C(B</a:t>
                      </a:r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&lt;C</a:t>
                      </a:r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D</a:t>
                      </a:r>
                      <a:endParaRPr lang="en-US" altLang="zh-CN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自驱分享</a:t>
                      </a:r>
                      <a:r>
                        <a:rPr lang="en-US" sz="1400" u="none" strike="noStrike" dirty="0" smtClean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(C-B)*20%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228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18</a:t>
            </a:fld>
            <a:endParaRPr lang="en-US" altLang="zh-CN" sz="1400" b="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539552" y="2060848"/>
          <a:ext cx="8088065" cy="4257592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887265"/>
                <a:gridCol w="1221174"/>
                <a:gridCol w="2084484"/>
                <a:gridCol w="3895142"/>
              </a:tblGrid>
              <a:tr h="358087">
                <a:tc gridSpan="4"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城</a:t>
                      </a:r>
                      <a:r>
                        <a:rPr lang="en-US" altLang="zh-CN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e</a:t>
                      </a:r>
                      <a:r>
                        <a:rPr lang="zh-CN" altLang="en-US" sz="1600" b="1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家经营指标预警规则</a:t>
                      </a:r>
                      <a:endParaRPr lang="zh-CN" altLang="en-US" sz="1600" b="1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252777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关键指标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预警指标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预警阀值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预警阀值计算规则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352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收入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月度收入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当期目标进度值；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当期目标进度值即目标值按时间进度平均分解；阀值小于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时进行预警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35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季度收入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季度目标；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季度第一个月实际完成值低于季度目标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25%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季度第一、二个月累计完成值低于季度目标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60%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6480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年度收入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一季度实际达成值低于年度目标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上半年实际达成值低于年度目标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一二三季度累计完成值低于年度目标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35233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利润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月度利润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月度实际完成值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当期目标进度值；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当期目标进度值即目标值按时间进度平均分解；阀值小于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时进行预警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;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43523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季度利润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月度实际完成值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季度目标；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季度第一个月实际完成值低于季度目标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季度第一、二个月累计完成值低于季度目标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60%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648099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年度利润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一季度实际达成值低于年度目标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20%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上半年实际达成值低于年度目标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一二三季度累计完成值低于年度目标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70%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9525" marR="9525" marT="9525" marB="0" anchor="ctr"/>
                </a:tc>
              </a:tr>
              <a:tr h="3047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服务指标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用户投诉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投诉量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当月出现任何</a:t>
                      </a:r>
                      <a:r>
                        <a:rPr lang="en-US" altLang="zh-CN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3</a:t>
                      </a:r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起有效投诉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  <a:tr h="304799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安全指标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安全事故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事故数量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当期（月</a:t>
                      </a:r>
                      <a:r>
                        <a:rPr lang="en-US" altLang="zh-CN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200" u="none" strike="noStrike" kern="1200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季度）出现任何一起安全责任事故</a:t>
                      </a:r>
                      <a:endParaRPr lang="zh-CN" altLang="en-US" sz="1200" u="none" strike="noStrike" kern="1200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  <a:cs typeface="+mn-cs"/>
                      </a:endParaRPr>
                    </a:p>
                  </a:txBody>
                  <a:tcPr marL="9525" marR="9525" marT="9525" marB="0" anchor="ctr"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39552" y="908720"/>
            <a:ext cx="7346504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fontAlgn="ctr"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lvl="1" indent="-285750" fontAlgn="ctr">
              <a:buFont typeface="Wingdings" charset="2"/>
              <a:buChar char="Ø"/>
              <a:defRPr b="1"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算法规则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模型化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 smtClean="0"/>
              <a:t>风险预警规则</a:t>
            </a:r>
            <a:endParaRPr lang="en-US" altLang="zh-CN" sz="2000" b="0" dirty="0"/>
          </a:p>
        </p:txBody>
      </p:sp>
    </p:spTree>
    <p:extLst>
      <p:ext uri="{BB962C8B-B14F-4D97-AF65-F5344CB8AC3E}">
        <p14:creationId xmlns:p14="http://schemas.microsoft.com/office/powerpoint/2010/main" val="1844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19</a:t>
            </a:fld>
            <a:endParaRPr lang="en-US" altLang="zh-CN" sz="1400" b="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717873" y="1124744"/>
          <a:ext cx="7920880" cy="5359928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912550"/>
                <a:gridCol w="959658"/>
                <a:gridCol w="2952328"/>
                <a:gridCol w="3096344"/>
              </a:tblGrid>
              <a:tr h="316442"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泛能业务指标预警规则</a:t>
                      </a:r>
                      <a:endParaRPr lang="zh-CN" altLang="en-US" sz="1600" b="1" i="0" u="none" strike="noStrike" dirty="0">
                        <a:solidFill>
                          <a:schemeClr val="tx1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1644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预警指标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预警阀值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预警阀值计算规则</a:t>
                      </a:r>
                      <a:endParaRPr lang="zh-CN" alt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>
                    <a:noFill/>
                  </a:tcPr>
                </a:tc>
              </a:tr>
              <a:tr h="58617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综合能源销售收入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目标比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一季度实际达成值低于年度目标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上半年实际达成值低于年度目标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一二三季度累计完成值低于年度目标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972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同比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去年同期完成值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季度实际完成值低于去年同期完成值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972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环比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上季度完成值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季度实际完成值低于上季度完成值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58617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综合能源销售利润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目标比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一季度实际达成值低于年度目标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上半年实际达成值低于年度目标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45%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一二三季度累计完成值低于年度目标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75%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972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同比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去年同期完成值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季度实际完成值低于去年同期完成值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9726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环比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上季度完成值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季度实际完成值低于上季度完成值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58617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综合能源销售规模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季度实际完成值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一季度实际达成值低于年度目标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上半年实际达成值低于年度目标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45%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b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</a:b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一二三季度累计完成值低于年度目标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75%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；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89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商机覆盖率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预计剩余月份签约的商机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/(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年度目标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-</a:t>
                      </a:r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已完成的项目</a:t>
                      </a:r>
                      <a:r>
                        <a:rPr lang="en-US" altLang="zh-CN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)</a:t>
                      </a:r>
                      <a:endParaRPr lang="en-US" altLang="zh-CN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商机覆盖率低于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1.5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倍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  <a:tr h="4897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CN" altLang="en-US" sz="1200" u="none" strike="noStrike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商机转化率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阀值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=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当年已签约的合同数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当年计划签约的商机数</a:t>
                      </a:r>
                      <a:endParaRPr lang="zh-CN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商机转化率低于</a:t>
                      </a:r>
                      <a:r>
                        <a:rPr lang="en-US" altLang="zh-CN" sz="1200" u="none" strike="noStrike" dirty="0"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75%</a:t>
                      </a:r>
                      <a:endParaRPr lang="en-US" altLang="zh-CN" sz="12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534" marR="7534" marT="7534" marB="0" anchor="ctr"/>
                </a:tc>
              </a:tr>
            </a:tbl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472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</a:t>
            </a:fld>
            <a:endParaRPr lang="en-US" altLang="zh-CN" sz="1400" b="0" dirty="0"/>
          </a:p>
        </p:txBody>
      </p:sp>
      <p:sp>
        <p:nvSpPr>
          <p:cNvPr id="172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7544" y="1412776"/>
            <a:ext cx="2326278" cy="28494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项目计划及状态</a:t>
            </a:r>
            <a:endParaRPr kumimoji="1" lang="en-US" altLang="zh-CN" sz="20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产品工作</a:t>
            </a:r>
            <a:endParaRPr kumimoji="1" lang="en-US" altLang="zh-CN" sz="20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技术工作</a:t>
            </a:r>
            <a:endParaRPr kumimoji="1" lang="en-US" altLang="zh-CN" sz="20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charset="2"/>
              <a:buChar char="l"/>
            </a:pPr>
            <a:r>
              <a:rPr kumimoji="1" lang="zh-CN" altLang="en-US" sz="20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产品体验</a:t>
            </a:r>
            <a:endParaRPr kumimoji="1" lang="en-US" altLang="zh-CN" sz="20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endParaRPr kumimoji="1" lang="en-US" altLang="zh-CN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084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20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 smtClean="0"/>
              <a:t>3.1  </a:t>
            </a:r>
            <a:r>
              <a:rPr lang="en-US" altLang="zh-CN" dirty="0" err="1" smtClean="0"/>
              <a:t>iCome</a:t>
            </a:r>
            <a:r>
              <a:rPr lang="zh-CN" altLang="en-US" dirty="0"/>
              <a:t>规则、模板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539552" y="981075"/>
            <a:ext cx="7346504" cy="249299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fontAlgn="ctr">
              <a:defRPr b="1"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742950" lvl="1" indent="-285750" fontAlgn="ctr">
              <a:buFont typeface="Wingdings" charset="2"/>
              <a:buChar char="Ø"/>
              <a:defRPr b="1">
                <a:latin typeface="Microsoft YaHei" charset="-122"/>
                <a:ea typeface="Microsoft YaHei" charset="-122"/>
                <a:cs typeface="Microsoft YaHei" charset="-122"/>
              </a:defRPr>
            </a:lvl2pPr>
          </a:lstStyle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sz="2400" dirty="0" smtClean="0"/>
              <a:t> 编制说明规则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模板化</a:t>
            </a:r>
            <a:endParaRPr lang="en-US" altLang="zh-CN" sz="240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 smtClean="0"/>
              <a:t>标书模板及编制规则</a:t>
            </a:r>
            <a:endParaRPr lang="en-US" altLang="zh-CN" sz="2000" b="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 smtClean="0"/>
              <a:t>商业计划书模板及编制规则</a:t>
            </a:r>
            <a:endParaRPr lang="en-US" altLang="zh-CN" sz="2000" b="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 smtClean="0"/>
              <a:t>评标模板及填写规则</a:t>
            </a:r>
            <a:endParaRPr lang="en-US" altLang="zh-CN" sz="2000" b="0" dirty="0" smtClean="0"/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2000" b="0" dirty="0"/>
              <a:t>三</a:t>
            </a:r>
            <a:r>
              <a:rPr lang="zh-CN" altLang="en-US" sz="2000" b="0" dirty="0" smtClean="0"/>
              <a:t>共备忘录模板及编制规则</a:t>
            </a:r>
            <a:endParaRPr lang="en-US" altLang="zh-CN" sz="2000" b="0" dirty="0" smtClean="0"/>
          </a:p>
        </p:txBody>
      </p:sp>
      <p:sp>
        <p:nvSpPr>
          <p:cNvPr id="5" name="矩形 4">
            <a:hlinkClick r:id="rId2" action="ppaction://hlinkfile"/>
          </p:cNvPr>
          <p:cNvSpPr/>
          <p:nvPr/>
        </p:nvSpPr>
        <p:spPr>
          <a:xfrm>
            <a:off x="611560" y="3589015"/>
            <a:ext cx="1656184" cy="36004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泛能业务模板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314" y="1001712"/>
            <a:ext cx="38556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33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21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 smtClean="0"/>
              <a:t>3.2  </a:t>
            </a:r>
            <a:r>
              <a:rPr kumimoji="1" lang="en-US" altLang="zh-CN" dirty="0" err="1" smtClean="0"/>
              <a:t>iCome</a:t>
            </a:r>
            <a:r>
              <a:rPr kumimoji="1" lang="zh-CN" altLang="en-US" dirty="0"/>
              <a:t>外部</a:t>
            </a:r>
            <a:r>
              <a:rPr kumimoji="1" lang="zh-CN" altLang="en-US" dirty="0" smtClean="0"/>
              <a:t>系统及数据对接</a:t>
            </a:r>
            <a:endParaRPr kumimoji="1" lang="en-US" altLang="zh-CN" dirty="0"/>
          </a:p>
        </p:txBody>
      </p:sp>
      <p:grpSp>
        <p:nvGrpSpPr>
          <p:cNvPr id="12" name="组合 11"/>
          <p:cNvGrpSpPr/>
          <p:nvPr/>
        </p:nvGrpSpPr>
        <p:grpSpPr>
          <a:xfrm>
            <a:off x="1187624" y="2447154"/>
            <a:ext cx="6820147" cy="3286101"/>
            <a:chOff x="1259632" y="2447155"/>
            <a:chExt cx="6820147" cy="2820914"/>
          </a:xfrm>
        </p:grpSpPr>
        <p:sp>
          <p:nvSpPr>
            <p:cNvPr id="4" name="圆角矩形 3"/>
            <p:cNvSpPr/>
            <p:nvPr/>
          </p:nvSpPr>
          <p:spPr>
            <a:xfrm>
              <a:off x="1259632" y="2531765"/>
              <a:ext cx="2304256" cy="273630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429916" y="2746818"/>
              <a:ext cx="2016224" cy="2358049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altLang="zh-CN" b="1" dirty="0" err="1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iCome</a:t>
              </a:r>
              <a:r>
                <a:rPr lang="zh-CN" altLang="en-US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目标数据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战略目标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zh-CN" altLang="en-US" sz="14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驱目标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规则模型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endParaRPr lang="en-US" altLang="zh-CN" sz="1400" b="1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6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实现指标监控预警</a:t>
              </a:r>
              <a:endParaRPr lang="en-US" altLang="zh-CN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6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实现价值分享</a:t>
              </a:r>
              <a:endParaRPr lang="en-US" altLang="zh-CN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6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实现经营分析</a:t>
              </a:r>
              <a:endParaRPr lang="en-US" altLang="zh-CN" sz="16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5775523" y="2447155"/>
              <a:ext cx="2304256" cy="273630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940152" y="2638799"/>
              <a:ext cx="2016223" cy="2451953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外部</a:t>
              </a:r>
              <a:r>
                <a:rPr lang="zh-CN" altLang="en-US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ts val="2300"/>
                </a:lnSpc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实际完成业务数据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en-US" altLang="zh-CN" sz="14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</a:t>
              </a:r>
              <a:r>
                <a:rPr lang="en-US" altLang="zh-CN" sz="14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家运营平台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en-US" altLang="zh-CN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城</a:t>
              </a:r>
              <a:r>
                <a:rPr lang="en-US" altLang="zh-CN" sz="1400" b="1" dirty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家财务系统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综合能源销售系统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综合能源基础网络运营系统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en-US" altLang="zh-CN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SAP</a:t>
              </a:r>
              <a:r>
                <a:rPr lang="zh-CN" altLang="en-US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</a:t>
              </a:r>
              <a:endParaRPr lang="en-US" altLang="zh-CN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ts val="2300"/>
                </a:lnSpc>
                <a:buFont typeface="Arial" pitchFamily="34" charset="0"/>
                <a:buChar char="•"/>
              </a:pPr>
              <a:r>
                <a:rPr lang="en-US" altLang="zh-CN" sz="14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</a:t>
              </a:r>
              <a:endParaRPr lang="zh-CN" altLang="en-US" sz="1400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下箭头 8"/>
            <p:cNvSpPr/>
            <p:nvPr/>
          </p:nvSpPr>
          <p:spPr>
            <a:xfrm rot="5400000">
              <a:off x="4368693" y="3193010"/>
              <a:ext cx="419138" cy="1512168"/>
            </a:xfrm>
            <a:prstGeom prst="down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84501" y="3438032"/>
              <a:ext cx="1512168" cy="387286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lnSpc>
                  <a:spcPts val="2300"/>
                </a:lnSpc>
              </a:pPr>
              <a:r>
                <a:rPr lang="en-US" altLang="zh-CN" sz="16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API</a:t>
              </a:r>
              <a:r>
                <a:rPr lang="zh-CN" altLang="en-US" sz="1600" b="1" dirty="0" smtClean="0">
                  <a:solidFill>
                    <a:schemeClr val="tx1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调用数据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114487" y="1412776"/>
            <a:ext cx="7108179" cy="68223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b="1" dirty="0" err="1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iCome</a:t>
            </a:r>
            <a:r>
              <a:rPr lang="zh-CN" altLang="en-US" b="1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与外部系统对接，通过数据和规则模型实现价值分享、风险预警、经营分析等功能</a:t>
            </a:r>
          </a:p>
        </p:txBody>
      </p:sp>
    </p:spTree>
    <p:extLst>
      <p:ext uri="{BB962C8B-B14F-4D97-AF65-F5344CB8AC3E}">
        <p14:creationId xmlns:p14="http://schemas.microsoft.com/office/powerpoint/2010/main" val="13605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22</a:t>
            </a:fld>
            <a:endParaRPr lang="en-US" altLang="zh-CN" sz="1400" b="0" dirty="0"/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 smtClean="0"/>
              <a:t>3.2  </a:t>
            </a:r>
            <a:r>
              <a:rPr kumimoji="1" lang="en-US" altLang="zh-CN" dirty="0" err="1" smtClean="0"/>
              <a:t>iCome</a:t>
            </a:r>
            <a:r>
              <a:rPr kumimoji="1" lang="zh-CN" altLang="en-US" dirty="0"/>
              <a:t>外部</a:t>
            </a:r>
            <a:r>
              <a:rPr kumimoji="1" lang="zh-CN" altLang="en-US" dirty="0" smtClean="0"/>
              <a:t>系统及数据对接</a:t>
            </a:r>
            <a:endParaRPr kumimoji="1" lang="en-US" altLang="zh-CN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395536" y="1196752"/>
          <a:ext cx="8352932" cy="355660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39200"/>
                <a:gridCol w="1349035"/>
                <a:gridCol w="1008112"/>
                <a:gridCol w="1944216"/>
                <a:gridCol w="1584176"/>
                <a:gridCol w="1728193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家指标数据来源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指标类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指标数量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指标说明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外部系统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数据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经营类指标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收入、成本、费用、投资、利润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家财务系统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会计科目下的各项数据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运营类指标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9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上门次数、订单量、人工劳效、人均工作时长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家运营平台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上门服务交易记录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5289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3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市场类指标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注册用户数、存量用户转化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家运营平台</a:t>
                      </a:r>
                    </a:p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注册用户信息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上门服务交易记录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服务类指标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一次解决率、综合及时率、催单率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家运营平台</a:t>
                      </a:r>
                    </a:p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上门服务交易记录</a:t>
                      </a:r>
                    </a:p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5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安全类指标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4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隐患订单量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安检订单量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城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e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家运营平台</a:t>
                      </a:r>
                    </a:p>
                    <a:p>
                      <a:pPr algn="ctr"/>
                      <a:endParaRPr lang="zh-CN" altLang="en-US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安检交易记录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服务站数据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4" name="矩形 3">
            <a:hlinkClick r:id="rId2" action="ppaction://hlinkfile"/>
          </p:cNvPr>
          <p:cNvSpPr/>
          <p:nvPr/>
        </p:nvSpPr>
        <p:spPr>
          <a:xfrm>
            <a:off x="7668344" y="476672"/>
            <a:ext cx="1152128" cy="288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详细数据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768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23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dirty="0" smtClean="0"/>
              <a:t>3.2  </a:t>
            </a:r>
            <a:r>
              <a:rPr kumimoji="1" lang="en-US" altLang="zh-CN" dirty="0" err="1" smtClean="0"/>
              <a:t>iCome</a:t>
            </a:r>
            <a:r>
              <a:rPr kumimoji="1" lang="zh-CN" altLang="en-US" dirty="0"/>
              <a:t>外部</a:t>
            </a:r>
            <a:r>
              <a:rPr kumimoji="1" lang="zh-CN" altLang="en-US" dirty="0" smtClean="0"/>
              <a:t>系统及数据对接</a:t>
            </a:r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395536" y="1298952"/>
          <a:ext cx="8352932" cy="24180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739200"/>
                <a:gridCol w="1349035"/>
                <a:gridCol w="1008112"/>
                <a:gridCol w="2376261"/>
                <a:gridCol w="1152131"/>
                <a:gridCol w="1728193"/>
              </a:tblGrid>
              <a:tr h="370840">
                <a:tc gridSpan="6"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泛能业务指标数据来源</a:t>
                      </a:r>
                      <a:endParaRPr lang="zh-CN" altLang="en-US" sz="18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序号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指标类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指标数量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指标说明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外部系统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 smtClean="0">
                          <a:latin typeface="微软雅黑" pitchFamily="34" charset="-122"/>
                          <a:ea typeface="微软雅黑" pitchFamily="34" charset="-122"/>
                        </a:rPr>
                        <a:t>数据</a:t>
                      </a:r>
                      <a:endParaRPr lang="zh-CN" altLang="en-US" sz="1400" b="1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市场类指标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7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综合能源商机规模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综合能源签约规模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综合能源开工数量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综合能源投运数量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SAP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70%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的数据在业务系统中体现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经营类指标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14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销售规模、收入、成本、设备复核率、单平米能耗（水、电、气）</a:t>
                      </a:r>
                      <a:endParaRPr lang="en-US" altLang="zh-CN" sz="1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SAP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收入、成本、费用在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SAP</a:t>
                      </a:r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财务系统中，新增指标待扩充</a:t>
                      </a:r>
                      <a:endParaRPr lang="zh-CN" altLang="en-US" sz="1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  <p:sp>
        <p:nvSpPr>
          <p:cNvPr id="5" name="矩形 4">
            <a:hlinkClick r:id="rId2" action="ppaction://hlinkfile"/>
          </p:cNvPr>
          <p:cNvSpPr/>
          <p:nvPr/>
        </p:nvSpPr>
        <p:spPr>
          <a:xfrm>
            <a:off x="7668344" y="476672"/>
            <a:ext cx="1152128" cy="2880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详细数据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2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24</a:t>
            </a:fld>
            <a:endParaRPr lang="en-US" altLang="zh-CN" sz="1400" b="0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563888" y="2780928"/>
            <a:ext cx="2304256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600" b="0" dirty="0" smtClean="0"/>
              <a:t>产品体验</a:t>
            </a:r>
            <a:endParaRPr kumimoji="1" lang="en-US" altLang="zh-CN" sz="3600" b="0" dirty="0"/>
          </a:p>
        </p:txBody>
      </p:sp>
    </p:spTree>
    <p:extLst>
      <p:ext uri="{BB962C8B-B14F-4D97-AF65-F5344CB8AC3E}">
        <p14:creationId xmlns:p14="http://schemas.microsoft.com/office/powerpoint/2010/main" val="2757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4953000"/>
            <a:ext cx="78486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3" tIns="45577" rIns="91133" bIns="45577">
            <a:spAutoFit/>
          </a:bodyPr>
          <a:lstStyle>
            <a:lvl1pPr defTabSz="912495">
              <a:spcBef>
                <a:spcPct val="20000"/>
              </a:spcBef>
              <a:buBlip>
                <a:blip r:embed="rId2"/>
              </a:buBlip>
              <a:defRPr sz="2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 defTabSz="912495">
              <a:spcBef>
                <a:spcPct val="20000"/>
              </a:spcBef>
              <a:buChar char="–"/>
              <a:defRPr sz="20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 defTabSz="912495">
              <a:spcBef>
                <a:spcPct val="20000"/>
              </a:spcBef>
              <a:buChar char="•"/>
              <a:defRPr sz="2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 defTabSz="912495">
              <a:spcBef>
                <a:spcPct val="20000"/>
              </a:spcBef>
              <a:buChar char="–"/>
              <a:defRPr sz="16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 defTabSz="912495">
              <a:spcBef>
                <a:spcPct val="20000"/>
              </a:spcBef>
              <a:buChar char="»"/>
              <a:defRPr sz="1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defTabSz="91249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defTabSz="91249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defTabSz="91249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defTabSz="91249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400">
                <a:solidFill>
                  <a:srgbClr val="0065A6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4800" b="1" dirty="0">
                <a:solidFill>
                  <a:srgbClr val="0065A6">
                    <a:lumMod val="50000"/>
                  </a:srgbClr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谢谢！ </a:t>
            </a:r>
          </a:p>
        </p:txBody>
      </p:sp>
      <p:pic>
        <p:nvPicPr>
          <p:cNvPr id="5" name="Picture 3" descr="插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89138"/>
            <a:ext cx="33115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33"/>
          <p:cNvSpPr txBox="1">
            <a:spLocks noChangeArrowheads="1"/>
          </p:cNvSpPr>
          <p:nvPr/>
        </p:nvSpPr>
        <p:spPr bwMode="auto">
          <a:xfrm>
            <a:off x="261913" y="6309320"/>
            <a:ext cx="1501775" cy="3825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 eaLnBrk="0" hangingPunct="0"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 eaLnBrk="0" hangingPunct="0"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 eaLnBrk="0" hangingPunct="0"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 eaLnBrk="0" hangingPunct="0"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rgbClr val="0065A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672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2" y="934822"/>
            <a:ext cx="9144000" cy="5652083"/>
          </a:xfrm>
          <a:prstGeom prst="rect">
            <a:avLst/>
          </a:prstGeom>
        </p:spPr>
      </p:pic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3</a:t>
            </a:fld>
            <a:endParaRPr lang="en-US" altLang="zh-CN" sz="1400" b="0" dirty="0"/>
          </a:p>
        </p:txBody>
      </p:sp>
      <p:sp>
        <p:nvSpPr>
          <p:cNvPr id="172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整体计划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4" name="直线连接符 173"/>
          <p:cNvCxnSpPr>
            <a:endCxn id="175" idx="0"/>
          </p:cNvCxnSpPr>
          <p:nvPr/>
        </p:nvCxnSpPr>
        <p:spPr>
          <a:xfrm>
            <a:off x="3635896" y="1700808"/>
            <a:ext cx="0" cy="4681441"/>
          </a:xfrm>
          <a:prstGeom prst="line">
            <a:avLst/>
          </a:prstGeom>
          <a:ln w="635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三角形 174"/>
          <p:cNvSpPr/>
          <p:nvPr/>
        </p:nvSpPr>
        <p:spPr>
          <a:xfrm flipH="1">
            <a:off x="3563888" y="6382249"/>
            <a:ext cx="175889" cy="204656"/>
          </a:xfrm>
          <a:prstGeom prst="triangle">
            <a:avLst/>
          </a:prstGeom>
          <a:solidFill>
            <a:srgbClr val="009644"/>
          </a:solidFill>
          <a:ln>
            <a:solidFill>
              <a:srgbClr val="0096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181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4</a:t>
            </a:fld>
            <a:endParaRPr lang="en-US" altLang="zh-CN" sz="1400" b="0" dirty="0"/>
          </a:p>
        </p:txBody>
      </p:sp>
      <p:sp>
        <p:nvSpPr>
          <p:cNvPr id="172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项目近期完成工作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1074385"/>
            <a:ext cx="7488832" cy="5078313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ctr"/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业务规则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战略和分享业务模板梳理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战略和分享规则的梳理</a:t>
            </a:r>
            <a:endParaRPr lang="zh-CN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ctr"/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产品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和UI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&amp;UE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完成事业线战略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共识达成产品线框图设计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资源线注册和资源管理</a:t>
            </a: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产品线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框图</a:t>
            </a: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完成我的和工具的产品线框图设计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产品风格设计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产品</a:t>
            </a:r>
            <a:r>
              <a:rPr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UI&amp;UE规范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(持续丰富中)</a:t>
            </a:r>
            <a:endParaRPr lang="zh-CN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完成90%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定稿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产品的高保真原型设计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，保证迭代开发进行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ctr"/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系统架构设计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完成关键模块的设计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完成开发相关环境搭建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完成应用框架搭建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80%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基础服务的开发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完成数据结构设计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</a:t>
            </a:r>
            <a:r>
              <a:rPr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服务</a:t>
            </a:r>
            <a:r>
              <a:rPr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622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5</a:t>
            </a:fld>
            <a:endParaRPr lang="en-US" altLang="zh-CN" sz="1400" b="0" dirty="0"/>
          </a:p>
        </p:txBody>
      </p:sp>
      <p:sp>
        <p:nvSpPr>
          <p:cNvPr id="172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项目下一步工作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39552" y="1074385"/>
            <a:ext cx="8352928" cy="4247317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fontAlgn="ctr"/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业务规则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组队和运营业务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模板梳理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组队和运营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规则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的梳理</a:t>
            </a:r>
            <a:endParaRPr lang="zh-CN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ctr"/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产品和UI</a:t>
            </a:r>
            <a:r>
              <a:rPr lang="en-US" altLang="zh-CN" b="1" dirty="0">
                <a:latin typeface="Microsoft YaHei" charset="-122"/>
                <a:ea typeface="Microsoft YaHei" charset="-122"/>
                <a:cs typeface="Microsoft YaHei" charset="-122"/>
              </a:rPr>
              <a:t>&amp;UE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事业线组队产品</a:t>
            </a:r>
            <a:r>
              <a:rPr lang="zh-CN" altLang="en-US" b="1" dirty="0">
                <a:latin typeface="Microsoft YaHei" charset="-122"/>
                <a:ea typeface="Microsoft YaHei" charset="-122"/>
                <a:cs typeface="Microsoft YaHei" charset="-122"/>
              </a:rPr>
              <a:t>线框图设计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资源线订单管理</a:t>
            </a:r>
            <a:r>
              <a:rPr lang="zh-CN" altLang="zh-CN" b="1" dirty="0">
                <a:latin typeface="Microsoft YaHei" charset="-122"/>
                <a:ea typeface="Microsoft YaHei" charset="-122"/>
                <a:cs typeface="Microsoft YaHei" charset="-122"/>
              </a:rPr>
              <a:t>产品线框图设计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定稿的产品的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高保真原型设计</a:t>
            </a:r>
            <a:endParaRPr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ctr"/>
            <a:r>
              <a:rPr lang="zh-CN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开发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完成基础服务开发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事业线战略共识达成阶段开发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资源线注册和资源管理阶段开发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我的和工具发布开发</a:t>
            </a:r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fontAlgn="ctr"/>
            <a:endParaRPr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fontAlgn="ctr">
              <a:buFont typeface="Wingdings" charset="2"/>
              <a:buChar char="Ø"/>
            </a:pPr>
            <a:endParaRPr lang="zh-CN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742950" lvl="1" indent="-285750" fontAlgn="ctr">
              <a:buFont typeface="Wingdings" charset="2"/>
              <a:buChar char="Ø"/>
            </a:pPr>
            <a:endParaRPr lang="zh-CN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0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产品蓝图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fld>
            <a:endParaRPr lang="en-US" altLang="zh-CN" sz="14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980728"/>
            <a:ext cx="8670106" cy="58851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952938" y="447618"/>
            <a:ext cx="21291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事业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InfoMap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-APP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14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1" y="2900257"/>
            <a:ext cx="8818751" cy="3364486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 smtClean="0"/>
              <a:t>产品蓝图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>
                <a:latin typeface="Microsoft YaHei" charset="-122"/>
                <a:ea typeface="Microsoft YaHei" charset="-122"/>
                <a:cs typeface="Microsoft YaHei" charset="-122"/>
              </a:rPr>
              <a:t>7</a:t>
            </a:fld>
            <a:endParaRPr lang="en-US" altLang="zh-CN" sz="1400" b="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52938" y="447618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事业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InfoMap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-PC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340768"/>
            <a:ext cx="5904656" cy="25701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2403080" y="3150973"/>
            <a:ext cx="184731" cy="3872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300"/>
              </a:lnSpc>
            </a:pPr>
            <a:endParaRPr kumimoji="1" lang="zh-CN" altLang="en-US" sz="1400" b="1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1600" y="1052736"/>
            <a:ext cx="7272808" cy="30243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255150" y="1381258"/>
            <a:ext cx="1319332" cy="215700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台</a:t>
            </a:r>
            <a:endParaRPr kumimoji="1" lang="en-US" altLang="zh-CN" sz="1400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待办事项、</a:t>
            </a:r>
            <a:endParaRPr kumimoji="1" lang="en-US" altLang="zh-CN" sz="1100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标书编辑、</a:t>
            </a:r>
            <a:endParaRPr kumimoji="1" lang="en-US" altLang="zh-CN" sz="1100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en-US" altLang="zh-CN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</a:t>
            </a: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编辑、</a:t>
            </a:r>
            <a:endParaRPr kumimoji="1" lang="en-US" altLang="zh-CN" sz="1100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三共编辑</a:t>
            </a: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kumimoji="1" lang="en-US" altLang="zh-CN" sz="1100" dirty="0" smtClean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历史文档、</a:t>
            </a:r>
            <a:endParaRPr kumimoji="1" lang="en-US" altLang="zh-CN" sz="11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300"/>
              </a:lnSpc>
            </a:pPr>
            <a:r>
              <a:rPr kumimoji="1" lang="zh-CN" altLang="en-US" sz="11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kumimoji="1" lang="zh-CN" altLang="en-US" sz="11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kumimoji="1" lang="en-US" altLang="zh-CN" sz="110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139" y="4198954"/>
            <a:ext cx="4915901" cy="18281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100288" y="5573168"/>
            <a:ext cx="1826141" cy="3562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业务配置</a:t>
            </a:r>
          </a:p>
        </p:txBody>
      </p:sp>
      <p:sp>
        <p:nvSpPr>
          <p:cNvPr id="12" name="矩形 11"/>
          <p:cNvSpPr/>
          <p:nvPr/>
        </p:nvSpPr>
        <p:spPr>
          <a:xfrm>
            <a:off x="5076056" y="4269764"/>
            <a:ext cx="3916404" cy="24548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202506" y="6334066"/>
            <a:ext cx="1826141" cy="3562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kumimoji="1" lang="en-US" altLang="zh-CN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400" dirty="0" smtClean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系统管理</a:t>
            </a:r>
          </a:p>
        </p:txBody>
      </p:sp>
    </p:spTree>
    <p:extLst>
      <p:ext uri="{BB962C8B-B14F-4D97-AF65-F5344CB8AC3E}">
        <p14:creationId xmlns:p14="http://schemas.microsoft.com/office/powerpoint/2010/main" val="8257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8</a:t>
            </a:fld>
            <a:endParaRPr lang="en-US" altLang="zh-CN" sz="1400" b="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产品蓝图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2938" y="447618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InfoMap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买家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6728"/>
            <a:ext cx="7616785" cy="52616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805161" y="2492896"/>
            <a:ext cx="2758807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834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AD53AB6-9E3C-4801-9EB5-010F2D90633A}" type="slidenum">
              <a:rPr lang="en-US" altLang="zh-CN" smtClean="0"/>
              <a:t>9</a:t>
            </a:fld>
            <a:endParaRPr lang="en-US" altLang="zh-CN" sz="1400" b="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251520" y="349250"/>
            <a:ext cx="8352928" cy="6318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rgbClr val="0065A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黑体" panose="02010609060101010101" pitchFamily="2" charset="-122"/>
                <a:ea typeface="黑体" panose="0201060906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产品蓝图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952938" y="447618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r>
              <a:rPr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InfoMap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卖家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5734"/>
            <a:ext cx="9144000" cy="493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7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新奥ENN模板－20100718">
  <a:themeElements>
    <a:clrScheme name="4_新奥ENN模板－20100718 14">
      <a:dk1>
        <a:srgbClr val="0065A6"/>
      </a:dk1>
      <a:lt1>
        <a:srgbClr val="FFFFFF"/>
      </a:lt1>
      <a:dk2>
        <a:srgbClr val="0065A6"/>
      </a:dk2>
      <a:lt2>
        <a:srgbClr val="C0C0C0"/>
      </a:lt2>
      <a:accent1>
        <a:srgbClr val="00ADDA"/>
      </a:accent1>
      <a:accent2>
        <a:srgbClr val="333399"/>
      </a:accent2>
      <a:accent3>
        <a:srgbClr val="FFFFFF"/>
      </a:accent3>
      <a:accent4>
        <a:srgbClr val="00558D"/>
      </a:accent4>
      <a:accent5>
        <a:srgbClr val="AAD3EA"/>
      </a:accent5>
      <a:accent6>
        <a:srgbClr val="2D2D8A"/>
      </a:accent6>
      <a:hlink>
        <a:srgbClr val="0000FF"/>
      </a:hlink>
      <a:folHlink>
        <a:srgbClr val="800080"/>
      </a:folHlink>
    </a:clrScheme>
    <a:fontScheme name="4_新奥ENN模板－20100718">
      <a:majorFont>
        <a:latin typeface="Arial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7800000"/>
          </a:lightRig>
        </a:scene3d>
        <a:sp3d>
          <a:bevelT w="139700" h="139700"/>
        </a:sp3d>
      </a:spPr>
      <a:bodyPr wrap="none" rtlCol="0">
        <a:spAutoFit/>
      </a:bodyPr>
      <a:lstStyle>
        <a:defPPr algn="ctr">
          <a:lnSpc>
            <a:spcPts val="2300"/>
          </a:lnSpc>
          <a:defRPr sz="1400" b="1" dirty="0" smtClean="0">
            <a:solidFill>
              <a:schemeClr val="tx1">
                <a:lumMod val="7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txDef>
  </a:objectDefaults>
  <a:extraClrSchemeLst>
    <a:extraClrScheme>
      <a:clrScheme name="4_新奥ENN模板－2010071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新奥ENN模板－20100718 13">
        <a:dk1>
          <a:srgbClr val="808080"/>
        </a:dk1>
        <a:lt1>
          <a:srgbClr val="FFFFFF"/>
        </a:lt1>
        <a:dk2>
          <a:srgbClr val="0065A6"/>
        </a:dk2>
        <a:lt2>
          <a:srgbClr val="808080"/>
        </a:lt2>
        <a:accent1>
          <a:srgbClr val="88C63A"/>
        </a:accent1>
        <a:accent2>
          <a:srgbClr val="333399"/>
        </a:accent2>
        <a:accent3>
          <a:srgbClr val="FFFFFF"/>
        </a:accent3>
        <a:accent4>
          <a:srgbClr val="6C6C6C"/>
        </a:accent4>
        <a:accent5>
          <a:srgbClr val="C3DFAE"/>
        </a:accent5>
        <a:accent6>
          <a:srgbClr val="2D2D8A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新奥ENN模板－20100718 14">
        <a:dk1>
          <a:srgbClr val="0065A6"/>
        </a:dk1>
        <a:lt1>
          <a:srgbClr val="FFFFFF"/>
        </a:lt1>
        <a:dk2>
          <a:srgbClr val="0065A6"/>
        </a:dk2>
        <a:lt2>
          <a:srgbClr val="C0C0C0"/>
        </a:lt2>
        <a:accent1>
          <a:srgbClr val="00ADDA"/>
        </a:accent1>
        <a:accent2>
          <a:srgbClr val="333399"/>
        </a:accent2>
        <a:accent3>
          <a:srgbClr val="FFFFFF"/>
        </a:accent3>
        <a:accent4>
          <a:srgbClr val="00558D"/>
        </a:accent4>
        <a:accent5>
          <a:srgbClr val="AAD3EA"/>
        </a:accent5>
        <a:accent6>
          <a:srgbClr val="2D2D8A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奥集团PPT模板">
  <a:themeElements>
    <a:clrScheme name="">
      <a:dk1>
        <a:srgbClr val="808080"/>
      </a:dk1>
      <a:lt1>
        <a:srgbClr val="FFFFFF"/>
      </a:lt1>
      <a:dk2>
        <a:srgbClr val="0065A6"/>
      </a:dk2>
      <a:lt2>
        <a:srgbClr val="808080"/>
      </a:lt2>
      <a:accent1>
        <a:srgbClr val="88C63A"/>
      </a:accent1>
      <a:accent2>
        <a:srgbClr val="FFF000"/>
      </a:accent2>
      <a:accent3>
        <a:srgbClr val="FFFFFF"/>
      </a:accent3>
      <a:accent4>
        <a:srgbClr val="6C6C6C"/>
      </a:accent4>
      <a:accent5>
        <a:srgbClr val="C3DFAE"/>
      </a:accent5>
      <a:accent6>
        <a:srgbClr val="E7D900"/>
      </a:accent6>
      <a:hlink>
        <a:srgbClr val="00ADDA"/>
      </a:hlink>
      <a:folHlink>
        <a:srgbClr val="131313"/>
      </a:folHlink>
    </a:clrScheme>
    <a:fontScheme name="新奥集团PPT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新奥集团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新奥集团PPT模板">
  <a:themeElements>
    <a:clrScheme name="">
      <a:dk1>
        <a:srgbClr val="808080"/>
      </a:dk1>
      <a:lt1>
        <a:srgbClr val="FFFFFF"/>
      </a:lt1>
      <a:dk2>
        <a:srgbClr val="0065A6"/>
      </a:dk2>
      <a:lt2>
        <a:srgbClr val="808080"/>
      </a:lt2>
      <a:accent1>
        <a:srgbClr val="88C63A"/>
      </a:accent1>
      <a:accent2>
        <a:srgbClr val="FFF000"/>
      </a:accent2>
      <a:accent3>
        <a:srgbClr val="FFFFFF"/>
      </a:accent3>
      <a:accent4>
        <a:srgbClr val="6C6C6C"/>
      </a:accent4>
      <a:accent5>
        <a:srgbClr val="C3DFAE"/>
      </a:accent5>
      <a:accent6>
        <a:srgbClr val="E7D900"/>
      </a:accent6>
      <a:hlink>
        <a:srgbClr val="00ADDA"/>
      </a:hlink>
      <a:folHlink>
        <a:srgbClr val="131313"/>
      </a:folHlink>
    </a:clrScheme>
    <a:fontScheme name="新奥集团PPT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stealth" w="lg" len="lg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新奥集团PPT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新奥集团PPT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新奥集团PPT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新奥ENN模板－20100718">
  <a:themeElements>
    <a:clrScheme name="1_新奥ENN模板－20100718 14">
      <a:dk1>
        <a:srgbClr val="0065A6"/>
      </a:dk1>
      <a:lt1>
        <a:srgbClr val="FFFFFF"/>
      </a:lt1>
      <a:dk2>
        <a:srgbClr val="0065A6"/>
      </a:dk2>
      <a:lt2>
        <a:srgbClr val="C0C0C0"/>
      </a:lt2>
      <a:accent1>
        <a:srgbClr val="00ADDA"/>
      </a:accent1>
      <a:accent2>
        <a:srgbClr val="333399"/>
      </a:accent2>
      <a:accent3>
        <a:srgbClr val="FFFFFF"/>
      </a:accent3>
      <a:accent4>
        <a:srgbClr val="00558D"/>
      </a:accent4>
      <a:accent5>
        <a:srgbClr val="AAD3EA"/>
      </a:accent5>
      <a:accent6>
        <a:srgbClr val="2D2D8A"/>
      </a:accent6>
      <a:hlink>
        <a:srgbClr val="0000FF"/>
      </a:hlink>
      <a:folHlink>
        <a:srgbClr val="800080"/>
      </a:folHlink>
    </a:clrScheme>
    <a:fontScheme name="1_新奥ENN模板－20100718">
      <a:majorFont>
        <a:latin typeface="Arial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新奥ENN模板－20100718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新奥ENN模板－20100718 13">
        <a:dk1>
          <a:srgbClr val="808080"/>
        </a:dk1>
        <a:lt1>
          <a:srgbClr val="FFFFFF"/>
        </a:lt1>
        <a:dk2>
          <a:srgbClr val="0065A6"/>
        </a:dk2>
        <a:lt2>
          <a:srgbClr val="808080"/>
        </a:lt2>
        <a:accent1>
          <a:srgbClr val="88C63A"/>
        </a:accent1>
        <a:accent2>
          <a:srgbClr val="333399"/>
        </a:accent2>
        <a:accent3>
          <a:srgbClr val="FFFFFF"/>
        </a:accent3>
        <a:accent4>
          <a:srgbClr val="6C6C6C"/>
        </a:accent4>
        <a:accent5>
          <a:srgbClr val="C3DFAE"/>
        </a:accent5>
        <a:accent6>
          <a:srgbClr val="2D2D8A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新奥ENN模板－20100718 14">
        <a:dk1>
          <a:srgbClr val="0065A6"/>
        </a:dk1>
        <a:lt1>
          <a:srgbClr val="FFFFFF"/>
        </a:lt1>
        <a:dk2>
          <a:srgbClr val="0065A6"/>
        </a:dk2>
        <a:lt2>
          <a:srgbClr val="C0C0C0"/>
        </a:lt2>
        <a:accent1>
          <a:srgbClr val="00ADDA"/>
        </a:accent1>
        <a:accent2>
          <a:srgbClr val="333399"/>
        </a:accent2>
        <a:accent3>
          <a:srgbClr val="FFFFFF"/>
        </a:accent3>
        <a:accent4>
          <a:srgbClr val="00558D"/>
        </a:accent4>
        <a:accent5>
          <a:srgbClr val="AAD3EA"/>
        </a:accent5>
        <a:accent6>
          <a:srgbClr val="2D2D8A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25047</TotalTime>
  <Words>1537</Words>
  <Application>Microsoft Macintosh PowerPoint</Application>
  <PresentationFormat>全屏显示(4:3)</PresentationFormat>
  <Paragraphs>389</Paragraphs>
  <Slides>25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9" baseType="lpstr">
      <vt:lpstr>Calibri</vt:lpstr>
      <vt:lpstr>Microsoft YaHei</vt:lpstr>
      <vt:lpstr>Times New Roman</vt:lpstr>
      <vt:lpstr>Wingdings</vt:lpstr>
      <vt:lpstr>黑体</vt:lpstr>
      <vt:lpstr>华文新魏</vt:lpstr>
      <vt:lpstr>楷体_GB2312</vt:lpstr>
      <vt:lpstr>宋体</vt:lpstr>
      <vt:lpstr>微软雅黑</vt:lpstr>
      <vt:lpstr>Arial</vt:lpstr>
      <vt:lpstr>5_新奥ENN模板－20100718</vt:lpstr>
      <vt:lpstr>新奥集团PPT模板</vt:lpstr>
      <vt:lpstr>1_新奥集团PPT模板</vt:lpstr>
      <vt:lpstr>1_新奥ENN模板－20100718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新业务的主线管理流程与市场战略绩效主线的关系：</dc:title>
  <dc:creator>郑荣荣</dc:creator>
  <cp:lastModifiedBy>Microsoft Office 用户</cp:lastModifiedBy>
  <cp:revision>2825</cp:revision>
  <cp:lastPrinted>2017-09-13T07:29:00Z</cp:lastPrinted>
  <dcterms:created xsi:type="dcterms:W3CDTF">2015-09-01T05:17:00Z</dcterms:created>
  <dcterms:modified xsi:type="dcterms:W3CDTF">2018-01-10T09:50:50Z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